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66A4-7D26-4490-88FB-04F680A32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EAFA93-091C-4F9C-BDE4-7DDDE1622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04C83-2E46-41DF-B023-FEEE43E0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467C8-384C-4626-98A5-6EA33DF6D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BD940-C1FB-4E1B-9F7F-2A24C1FB6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6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AC7EE-CEF5-4008-A73E-DE513C972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994AD-B5E7-4426-B8EF-022C80B96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4E553-3EE2-43BC-9751-B7203DF2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7EB30-0C28-49B7-8390-89513832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15A7A-9AB1-4D9C-B72B-782F472F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0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DE151F-01F0-46EA-969C-0D831DB49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8DBF3-1BD2-4AF1-8438-F6A75152B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82479-B2E7-4F4A-811C-85EF02251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42CF3-5B88-478B-8E15-30B8054A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27FFD-8CAA-4891-9156-0B951023F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0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EDFB-5896-4939-9B3B-05CC5D61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7DAED-9BEC-423A-B4AF-5BFB895D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A689-9305-4A25-8434-545168A4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997EC-654D-41C6-8D4C-C8D1F3F4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E228B-CAA6-4926-91CE-3732D28C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9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3629D-12B5-46D1-87F2-13D5737E4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FF92F-707E-4894-96B3-282489D78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22EB1-8513-4344-801D-9787B7B0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CDD49-E459-491C-A4B6-42B266230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7CB9D-9A77-41E5-89BC-8798EC90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7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58431-4E29-4CED-AEC7-3D9EE103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AB42F-6ADD-4C3E-B1F9-49DAA78EA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A0859-59FB-487F-850C-6AF0DE196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14BD2-580E-4EBA-A71F-4C71A025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53781-E571-4371-A26A-5F78CFE0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33F72-31D5-4102-9D92-E7CF21D8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5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385D-7909-4C51-B424-586E5874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201E6-7007-48C4-8087-E7EDD0CC1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3C211-6B59-4334-9E21-227091B23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B48C62-B02F-4ADD-87A5-4E095A183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4DFF05-839C-459D-B554-5B8C673E4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54D382-784E-47DD-A3FB-7362410E2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09C312-5675-4321-AF75-CCDEA256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CD0415-D2C1-4CE5-A468-C75DC76A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7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9DBE9-6541-4E5C-8361-E9356CCD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E04890-2C6D-406D-A133-314353F5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3596B-0628-468A-B73B-4A32EF3D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EFA3A-F0CB-4641-9AAE-6E40FFED8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F2816-C57A-496A-8379-596CE983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990A54-B382-467F-8ACF-01C6493BB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07290-35AE-43BD-BA99-6A4BC5FD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3149-BD76-496E-8F4F-E96AE4AD1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44712-8B0F-4877-8AAF-EBD1656FE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2BCADE-02EB-4276-8BF4-CF2870154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70F0A-F086-45F4-A1B8-9301D7CD2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08D27-65B7-46E1-987E-5B50EA60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00CFE-DA78-4F5E-9155-DE80E47D1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1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26FC-8C83-47C8-9B96-117936D7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9219-5625-4067-BC88-764505A09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A8E193-8FC2-4C58-ACC8-49B8E4284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0E98D-AA74-49B5-814D-2ADC103F1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21149-272C-4482-A864-B11D291F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C8286-4372-44F8-9860-9473B24A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FDE87B-B0BE-4A3A-BC09-10A8DAF4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B5C38-D533-44BD-9C74-D993BF4FF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AD3E0-D4C2-4E1D-959F-BE4279EC9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8527A-02E6-4AC5-A0F9-039BC1EAE807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4207-F771-4742-86D7-91766C75E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A088D-E366-4789-AD04-CC86C49A9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1A31-EDEE-484B-94F4-BE89C3F12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7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CD4101-9370-4C3A-84EB-367C6A6E7C43}"/>
              </a:ext>
            </a:extLst>
          </p:cNvPr>
          <p:cNvSpPr/>
          <p:nvPr/>
        </p:nvSpPr>
        <p:spPr>
          <a:xfrm>
            <a:off x="1260764" y="1196142"/>
            <a:ext cx="2493818" cy="1094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1 - BRT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8B986F-FD41-46ED-97EF-41EDF9DE9C2F}"/>
              </a:ext>
            </a:extLst>
          </p:cNvPr>
          <p:cNvSpPr/>
          <p:nvPr/>
        </p:nvSpPr>
        <p:spPr>
          <a:xfrm>
            <a:off x="1260764" y="2507673"/>
            <a:ext cx="2493818" cy="1094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2 - Rail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E7B07C-4662-4D18-A370-D71EC4D9AAC3}"/>
              </a:ext>
            </a:extLst>
          </p:cNvPr>
          <p:cNvSpPr/>
          <p:nvPr/>
        </p:nvSpPr>
        <p:spPr>
          <a:xfrm>
            <a:off x="1260764" y="3948545"/>
            <a:ext cx="2493818" cy="1205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3 </a:t>
            </a:r>
            <a:r>
              <a:rPr lang="en-US"/>
              <a:t>- Others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4BBBE9-CAAA-41F0-8CCD-C25A10A34B90}"/>
              </a:ext>
            </a:extLst>
          </p:cNvPr>
          <p:cNvSpPr txBox="1"/>
          <p:nvPr/>
        </p:nvSpPr>
        <p:spPr>
          <a:xfrm>
            <a:off x="1260764" y="554182"/>
            <a:ext cx="2493818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LASG AQM Projects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A0B0A9-29A1-45A5-B880-BBFDDC9C6449}"/>
              </a:ext>
            </a:extLst>
          </p:cNvPr>
          <p:cNvSpPr/>
          <p:nvPr/>
        </p:nvSpPr>
        <p:spPr>
          <a:xfrm>
            <a:off x="4475017" y="1288381"/>
            <a:ext cx="2147453" cy="386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Bank Credit Line</a:t>
            </a:r>
          </a:p>
          <a:p>
            <a:pPr algn="ctr"/>
            <a:r>
              <a:rPr lang="en-US" dirty="0"/>
              <a:t>2. Subnational Bond</a:t>
            </a:r>
          </a:p>
          <a:p>
            <a:pPr algn="ctr"/>
            <a:r>
              <a:rPr lang="en-US" dirty="0"/>
              <a:t>3. </a:t>
            </a:r>
            <a:r>
              <a:rPr lang="en-US"/>
              <a:t>Multilateral </a:t>
            </a:r>
            <a:r>
              <a:rPr lang="en-US" dirty="0"/>
              <a:t>Debt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AD0DC0-257D-47B5-848D-88CC2EB4248B}"/>
              </a:ext>
            </a:extLst>
          </p:cNvPr>
          <p:cNvSpPr txBox="1"/>
          <p:nvPr/>
        </p:nvSpPr>
        <p:spPr>
          <a:xfrm>
            <a:off x="4475018" y="568129"/>
            <a:ext cx="2161309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Funding Obligations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5214385-153A-43D7-8392-96D22D3F2A27}"/>
              </a:ext>
            </a:extLst>
          </p:cNvPr>
          <p:cNvSpPr/>
          <p:nvPr/>
        </p:nvSpPr>
        <p:spPr>
          <a:xfrm>
            <a:off x="3754582" y="1559728"/>
            <a:ext cx="720436" cy="431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A8ED247D-05D9-4666-9D33-02A89E97BAD4}"/>
              </a:ext>
            </a:extLst>
          </p:cNvPr>
          <p:cNvSpPr/>
          <p:nvPr/>
        </p:nvSpPr>
        <p:spPr>
          <a:xfrm>
            <a:off x="3754582" y="2909455"/>
            <a:ext cx="720436" cy="431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26EF04F-6102-4320-90F4-DB6A43AB03D4}"/>
              </a:ext>
            </a:extLst>
          </p:cNvPr>
          <p:cNvSpPr/>
          <p:nvPr/>
        </p:nvSpPr>
        <p:spPr>
          <a:xfrm>
            <a:off x="3754582" y="4335286"/>
            <a:ext cx="720436" cy="431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3A31B9C3-E836-49D5-A5EA-5731EC75CC56}"/>
              </a:ext>
            </a:extLst>
          </p:cNvPr>
          <p:cNvSpPr/>
          <p:nvPr/>
        </p:nvSpPr>
        <p:spPr>
          <a:xfrm>
            <a:off x="5209310" y="5153891"/>
            <a:ext cx="471054" cy="350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A6E2C7-3098-4E3D-B263-D479DD6DD1CA}"/>
              </a:ext>
            </a:extLst>
          </p:cNvPr>
          <p:cNvSpPr/>
          <p:nvPr/>
        </p:nvSpPr>
        <p:spPr>
          <a:xfrm>
            <a:off x="4475018" y="5504811"/>
            <a:ext cx="2161309" cy="5634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Average Interest Obligation</a:t>
            </a:r>
          </a:p>
          <a:p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Average Tenor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67CAB0-EC3E-4FE4-A78D-29C355DADE3C}"/>
              </a:ext>
            </a:extLst>
          </p:cNvPr>
          <p:cNvSpPr/>
          <p:nvPr/>
        </p:nvSpPr>
        <p:spPr>
          <a:xfrm>
            <a:off x="7800109" y="3429000"/>
            <a:ext cx="1357746" cy="1724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Green Bond Issuance</a:t>
            </a:r>
          </a:p>
          <a:p>
            <a:pPr algn="ctr"/>
            <a:r>
              <a:rPr lang="en-US" dirty="0"/>
              <a:t>(y%)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3B7C07-FF58-4CC4-8350-F2584553FD81}"/>
              </a:ext>
            </a:extLst>
          </p:cNvPr>
          <p:cNvSpPr/>
          <p:nvPr/>
        </p:nvSpPr>
        <p:spPr>
          <a:xfrm>
            <a:off x="7800109" y="1330036"/>
            <a:ext cx="1357746" cy="1724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Concessional Funds</a:t>
            </a:r>
          </a:p>
          <a:p>
            <a:pPr algn="ctr"/>
            <a:r>
              <a:rPr lang="en-US" sz="1600" dirty="0"/>
              <a:t>(x%)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BE78A4-CC7E-4545-8E40-88F4C20DA930}"/>
              </a:ext>
            </a:extLst>
          </p:cNvPr>
          <p:cNvSpPr txBox="1"/>
          <p:nvPr/>
        </p:nvSpPr>
        <p:spPr>
          <a:xfrm>
            <a:off x="7813963" y="522008"/>
            <a:ext cx="1343891" cy="646331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Refinancing Structure</a:t>
            </a:r>
          </a:p>
        </p:txBody>
      </p:sp>
      <p:sp>
        <p:nvSpPr>
          <p:cNvPr id="21" name="Arrow: Bent-Up 20">
            <a:extLst>
              <a:ext uri="{FF2B5EF4-FFF2-40B4-BE49-F238E27FC236}">
                <a16:creationId xmlns:a16="http://schemas.microsoft.com/office/drawing/2014/main" id="{8B32F6EA-BAB3-4846-94E0-03FF61AF7B70}"/>
              </a:ext>
            </a:extLst>
          </p:cNvPr>
          <p:cNvSpPr/>
          <p:nvPr/>
        </p:nvSpPr>
        <p:spPr>
          <a:xfrm>
            <a:off x="6622471" y="5153891"/>
            <a:ext cx="1953493" cy="68798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lock Arc 21">
            <a:extLst>
              <a:ext uri="{FF2B5EF4-FFF2-40B4-BE49-F238E27FC236}">
                <a16:creationId xmlns:a16="http://schemas.microsoft.com/office/drawing/2014/main" id="{304FE376-2394-42C5-82C5-0EFF07E30DD7}"/>
              </a:ext>
            </a:extLst>
          </p:cNvPr>
          <p:cNvSpPr/>
          <p:nvPr/>
        </p:nvSpPr>
        <p:spPr>
          <a:xfrm rot="5400000">
            <a:off x="8347363" y="2505349"/>
            <a:ext cx="1620983" cy="105066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639440DF-6046-45A0-A3B2-A0DB9F23B0DA}"/>
              </a:ext>
            </a:extLst>
          </p:cNvPr>
          <p:cNvSpPr/>
          <p:nvPr/>
        </p:nvSpPr>
        <p:spPr>
          <a:xfrm>
            <a:off x="9683189" y="2909455"/>
            <a:ext cx="63844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5C53AC-E61C-4504-B7EC-F11E2CAD78F6}"/>
              </a:ext>
            </a:extLst>
          </p:cNvPr>
          <p:cNvSpPr/>
          <p:nvPr/>
        </p:nvSpPr>
        <p:spPr>
          <a:xfrm>
            <a:off x="10321637" y="2346066"/>
            <a:ext cx="1330036" cy="155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200" dirty="0"/>
              <a:t>Reduced rate</a:t>
            </a:r>
          </a:p>
          <a:p>
            <a:pPr marL="342900" indent="-342900">
              <a:buAutoNum type="arabicPeriod"/>
            </a:pPr>
            <a:r>
              <a:rPr lang="en-US" sz="1200" dirty="0"/>
              <a:t>Extended tenor</a:t>
            </a:r>
          </a:p>
          <a:p>
            <a:pPr marL="342900" indent="-342900">
              <a:buAutoNum type="arabicPeriod"/>
            </a:pPr>
            <a:r>
              <a:rPr lang="en-US" sz="1200" dirty="0"/>
              <a:t>Savings</a:t>
            </a:r>
          </a:p>
          <a:p>
            <a:pPr marL="342900" indent="-342900">
              <a:buAutoNum type="arabicPeriod"/>
            </a:pPr>
            <a:r>
              <a:rPr lang="en-US" sz="1200" dirty="0"/>
              <a:t>Refocused portfolio on AQM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CFAE28-6299-4296-A5C3-3D3EB6630C6A}"/>
              </a:ext>
            </a:extLst>
          </p:cNvPr>
          <p:cNvSpPr txBox="1"/>
          <p:nvPr/>
        </p:nvSpPr>
        <p:spPr>
          <a:xfrm>
            <a:off x="10224087" y="568129"/>
            <a:ext cx="1330036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Benefits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6C2264-F117-420A-9F43-D5C5B9229550}"/>
              </a:ext>
            </a:extLst>
          </p:cNvPr>
          <p:cNvSpPr txBox="1"/>
          <p:nvPr/>
        </p:nvSpPr>
        <p:spPr>
          <a:xfrm>
            <a:off x="2757055" y="152493"/>
            <a:ext cx="710738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LASG BBB – Possible Approach to Issuance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F6B025-CB3E-44AE-A699-C9FB171EAD54}"/>
              </a:ext>
            </a:extLst>
          </p:cNvPr>
          <p:cNvSpPr/>
          <p:nvPr/>
        </p:nvSpPr>
        <p:spPr>
          <a:xfrm>
            <a:off x="10501745" y="3125386"/>
            <a:ext cx="870561" cy="2159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6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</dc:creator>
  <cp:lastModifiedBy>Office</cp:lastModifiedBy>
  <cp:revision>12</cp:revision>
  <dcterms:created xsi:type="dcterms:W3CDTF">2021-04-25T09:07:27Z</dcterms:created>
  <dcterms:modified xsi:type="dcterms:W3CDTF">2021-04-26T09:43:28Z</dcterms:modified>
</cp:coreProperties>
</file>